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6" r:id="rId3"/>
    <p:sldId id="305" r:id="rId4"/>
    <p:sldId id="306" r:id="rId5"/>
    <p:sldId id="258" r:id="rId6"/>
    <p:sldId id="274" r:id="rId7"/>
    <p:sldId id="302" r:id="rId8"/>
    <p:sldId id="286" r:id="rId9"/>
    <p:sldId id="259" r:id="rId10"/>
    <p:sldId id="309" r:id="rId11"/>
    <p:sldId id="303" r:id="rId12"/>
    <p:sldId id="308" r:id="rId13"/>
    <p:sldId id="275" r:id="rId14"/>
    <p:sldId id="310" r:id="rId15"/>
    <p:sldId id="257" r:id="rId16"/>
    <p:sldId id="307" r:id="rId17"/>
    <p:sldId id="261" r:id="rId18"/>
    <p:sldId id="283" r:id="rId19"/>
    <p:sldId id="263" r:id="rId20"/>
    <p:sldId id="266" r:id="rId21"/>
    <p:sldId id="284" r:id="rId22"/>
    <p:sldId id="262" r:id="rId23"/>
    <p:sldId id="290" r:id="rId24"/>
    <p:sldId id="289" r:id="rId25"/>
    <p:sldId id="293" r:id="rId26"/>
    <p:sldId id="268" r:id="rId27"/>
    <p:sldId id="291" r:id="rId28"/>
    <p:sldId id="292" r:id="rId29"/>
    <p:sldId id="288" r:id="rId30"/>
    <p:sldId id="285" r:id="rId31"/>
    <p:sldId id="278" r:id="rId32"/>
    <p:sldId id="282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737679"/>
    <a:srgbClr val="A28E6C"/>
    <a:srgbClr val="6B7071"/>
    <a:srgbClr val="737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5" autoAdjust="0"/>
    <p:restoredTop sz="94660"/>
  </p:normalViewPr>
  <p:slideViewPr>
    <p:cSldViewPr snapToGrid="0">
      <p:cViewPr varScale="1">
        <p:scale>
          <a:sx n="99" d="100"/>
          <a:sy n="99" d="100"/>
        </p:scale>
        <p:origin x="77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36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40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05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808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08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11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51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97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50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05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76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B1068-A140-4F48-BBBC-BBFD21223EDF}" type="datetimeFigureOut">
              <a:rPr lang="en-GB" smtClean="0"/>
              <a:t>11/05/2023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60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arcgis.com/apps/Shortlist/index.html?appid=b135f0f0b8334d4180166bee1ecf6d9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hyperlink" Target="http://nationalcivilwarcentre.com/media/civilwarcentre/documents/upsidedownworld/2.4%20What%20did%20ordinary%20people%20lose%20final.pdf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08" t="17555" r="13063" b="17251"/>
          <a:stretch/>
        </p:blipFill>
        <p:spPr>
          <a:xfrm>
            <a:off x="1366365" y="359944"/>
            <a:ext cx="2913195" cy="2887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8646" y="3347864"/>
            <a:ext cx="4442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Bahnschrift" panose="020B0502040204020203" pitchFamily="34" charset="0"/>
              </a:rPr>
              <a:t>Sieges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B6523-6592-4B51-A0A1-C8F3FB52607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65973" y="2010695"/>
            <a:ext cx="4109369" cy="3126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34E406-30C3-4CB9-8BC7-DA6E760375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817046" y="525453"/>
            <a:ext cx="2344693" cy="221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94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14268E-386A-453A-9FAF-0A1854A71BC5}"/>
              </a:ext>
            </a:extLst>
          </p:cNvPr>
          <p:cNvSpPr/>
          <p:nvPr/>
        </p:nvSpPr>
        <p:spPr>
          <a:xfrm>
            <a:off x="2844800" y="629921"/>
            <a:ext cx="6675120" cy="442976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773680" y="818461"/>
            <a:ext cx="706497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FF0000"/>
              </a:solidFill>
            </a:endParaRPr>
          </a:p>
          <a:p>
            <a:endParaRPr lang="en-GB" sz="2800" dirty="0">
              <a:latin typeface="Bahnschrift" panose="020B0502040204020203" pitchFamily="34" charset="0"/>
            </a:endParaRPr>
          </a:p>
          <a:p>
            <a:pPr algn="ctr"/>
            <a:r>
              <a:rPr lang="en-GB" sz="4000" dirty="0">
                <a:latin typeface="Bahnschrift" panose="020B0502040204020203" pitchFamily="34" charset="0"/>
              </a:rPr>
              <a:t>Civilians</a:t>
            </a:r>
            <a:r>
              <a:rPr lang="en-GB" sz="3600" dirty="0"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en-GB" sz="2800" dirty="0">
                <a:latin typeface="Bahnschrift" panose="020B0502040204020203" pitchFamily="34" charset="0"/>
              </a:rPr>
              <a:t>(</a:t>
            </a:r>
            <a:r>
              <a:rPr lang="en-GB" sz="2400" dirty="0">
                <a:latin typeface="Bahnschrift" panose="020B0502040204020203" pitchFamily="34" charset="0"/>
              </a:rPr>
              <a:t>ordinary people who were not soldiers</a:t>
            </a:r>
            <a:r>
              <a:rPr lang="en-GB" sz="2800" dirty="0">
                <a:latin typeface="Bahnschrift" panose="020B0502040204020203" pitchFamily="34" charset="0"/>
              </a:rPr>
              <a:t>) </a:t>
            </a:r>
          </a:p>
          <a:p>
            <a:pPr algn="ctr"/>
            <a:r>
              <a:rPr lang="en-GB" sz="2800" dirty="0">
                <a:latin typeface="Bahnschrift" panose="020B0502040204020203" pitchFamily="34" charset="0"/>
              </a:rPr>
              <a:t>were also affected by </a:t>
            </a:r>
          </a:p>
          <a:p>
            <a:pPr algn="ctr"/>
            <a:r>
              <a:rPr lang="en-GB" sz="6000" b="1" dirty="0">
                <a:latin typeface="Bahnschrift" panose="020B0502040204020203" pitchFamily="34" charset="0"/>
              </a:rPr>
              <a:t>siege warfare</a:t>
            </a:r>
            <a:endParaRPr lang="en-GB" sz="5400" b="1" dirty="0"/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2DE76D-4B82-44F3-895F-7501BC6DC7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57" y="441213"/>
            <a:ext cx="3189521" cy="5046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6E142-D273-4C1C-90D5-D2B4BF9884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581" y="538481"/>
            <a:ext cx="3189521" cy="52639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E925527-DBC1-46CF-9289-AA68FA1CD67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D9C6B6-B4B9-4428-A949-6C27E3267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3FD146-ECFA-4764-8F71-B04849BBD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7768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4385" y="935666"/>
            <a:ext cx="481598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What is happening in this picture?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92BA7E-1007-4A86-BDDF-8BADD1885422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6551E6-8ACA-4B1D-B5C1-1EE0EDBE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C323-4518-4CF2-826B-0E6774F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9" name="Picture 8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3A52AECC-CF3A-4E99-B7C2-7514930301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766" y="51495"/>
            <a:ext cx="7713234" cy="57091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F753F7-75B8-48FD-99DE-9C419B3D0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42" y="2238476"/>
            <a:ext cx="3953951" cy="352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4386" y="212273"/>
            <a:ext cx="507283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Bahnschrift" panose="020B0502040204020203" pitchFamily="34" charset="0"/>
              </a:rPr>
              <a:t>An army is </a:t>
            </a:r>
            <a:r>
              <a:rPr lang="en-GB" sz="2800" b="1" dirty="0">
                <a:latin typeface="Bahnschrift" panose="020B0502040204020203" pitchFamily="34" charset="0"/>
              </a:rPr>
              <a:t>surrounding</a:t>
            </a:r>
            <a:r>
              <a:rPr lang="en-GB" sz="2800" dirty="0">
                <a:latin typeface="Bahnschrift" panose="020B0502040204020203" pitchFamily="34" charset="0"/>
              </a:rPr>
              <a:t> this castle and </a:t>
            </a:r>
            <a:r>
              <a:rPr lang="en-GB" sz="2800" b="1" dirty="0">
                <a:latin typeface="Bahnschrift" panose="020B0502040204020203" pitchFamily="34" charset="0"/>
              </a:rPr>
              <a:t>cutting it off </a:t>
            </a:r>
            <a:r>
              <a:rPr lang="en-GB" sz="2800" dirty="0">
                <a:latin typeface="Bahnschrift" panose="020B0502040204020203" pitchFamily="34" charset="0"/>
              </a:rPr>
              <a:t>from the outside world. </a:t>
            </a:r>
          </a:p>
          <a:p>
            <a:pPr algn="ctr"/>
            <a:endParaRPr lang="en-GB" sz="2800" dirty="0">
              <a:latin typeface="Bahnschrift" panose="020B0502040204020203" pitchFamily="34" charset="0"/>
            </a:endParaRPr>
          </a:p>
          <a:p>
            <a:pPr algn="ctr"/>
            <a:r>
              <a:rPr lang="en-GB" sz="2800" dirty="0">
                <a:latin typeface="Bahnschrift" panose="020B0502040204020203" pitchFamily="34" charset="0"/>
              </a:rPr>
              <a:t>The army is trying to force the people inside to </a:t>
            </a:r>
            <a:r>
              <a:rPr lang="en-GB" sz="2800" b="1" dirty="0">
                <a:latin typeface="Bahnschrift" panose="020B0502040204020203" pitchFamily="34" charset="0"/>
              </a:rPr>
              <a:t>surrender</a:t>
            </a:r>
            <a:r>
              <a:rPr lang="en-GB" sz="2800" dirty="0">
                <a:latin typeface="Bahnschrift" panose="020B0502040204020203" pitchFamily="34" charset="0"/>
              </a:rPr>
              <a:t> by starving them and </a:t>
            </a:r>
            <a:r>
              <a:rPr lang="en-GB" sz="2800" b="1" dirty="0">
                <a:latin typeface="Bahnschrift" panose="020B0502040204020203" pitchFamily="34" charset="0"/>
              </a:rPr>
              <a:t>bombarding</a:t>
            </a:r>
            <a:r>
              <a:rPr lang="en-GB" sz="2800" dirty="0">
                <a:latin typeface="Bahnschrift" panose="020B0502040204020203" pitchFamily="34" charset="0"/>
              </a:rPr>
              <a:t> them with cannon fire.</a:t>
            </a:r>
          </a:p>
          <a:p>
            <a:pPr algn="ctr"/>
            <a:endParaRPr lang="en-GB" sz="2400" dirty="0">
              <a:latin typeface="Bahnschrift" panose="020B0502040204020203" pitchFamily="34" charset="0"/>
            </a:endParaRPr>
          </a:p>
          <a:p>
            <a:pPr algn="ctr"/>
            <a:r>
              <a:rPr lang="en-GB" sz="2400" dirty="0">
                <a:latin typeface="Bahnschrift" panose="020B0502040204020203" pitchFamily="34" charset="0"/>
              </a:rPr>
              <a:t>This is called a </a:t>
            </a:r>
          </a:p>
          <a:p>
            <a:pPr algn="ctr"/>
            <a:r>
              <a:rPr lang="en-GB" sz="7200" b="1" dirty="0">
                <a:latin typeface="Bahnschrift" panose="020B0502040204020203" pitchFamily="34" charset="0"/>
              </a:rPr>
              <a:t>SIEGE</a:t>
            </a:r>
            <a:r>
              <a:rPr lang="en-GB" sz="5400" b="1" dirty="0">
                <a:latin typeface="Bahnschrift" panose="020B0502040204020203" pitchFamily="34" charset="0"/>
              </a:rPr>
              <a:t>. 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92BA7E-1007-4A86-BDDF-8BADD1885422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6551E6-8ACA-4B1D-B5C1-1EE0EDBE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C323-4518-4CF2-826B-0E6774F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9" name="Picture 8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3A52AECC-CF3A-4E99-B7C2-7514930301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505" y="51495"/>
            <a:ext cx="7713234" cy="57091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42936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998" y="516954"/>
            <a:ext cx="51146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Bahnschrift" panose="020B0502040204020203" pitchFamily="34" charset="0"/>
              </a:rPr>
              <a:t>Sieges!</a:t>
            </a:r>
          </a:p>
          <a:p>
            <a:pPr algn="ctr"/>
            <a:endParaRPr lang="en-GB" sz="4800" b="1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There were hundreds of sieges all over the country.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You can find out the nearest sieges to your school </a:t>
            </a:r>
            <a:r>
              <a:rPr lang="en-GB" sz="2800" dirty="0">
                <a:latin typeface="Bahnschrift" panose="020B0502040204020203" pitchFamily="34" charset="0"/>
                <a:hlinkClick r:id="rId2"/>
              </a:rPr>
              <a:t>here.</a:t>
            </a:r>
            <a:endParaRPr lang="en-GB" sz="2800" dirty="0">
              <a:latin typeface="Bahnschrift" panose="020B0502040204020203" pitchFamily="34" charset="0"/>
            </a:endParaRPr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92BA7E-1007-4A86-BDDF-8BADD1885422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6551E6-8ACA-4B1D-B5C1-1EE0EDBE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C323-4518-4CF2-826B-0E6774F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0" name="Picture 9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6FED69EF-ADCE-43D6-A056-8CC732256D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316" y="-28238"/>
            <a:ext cx="7713234" cy="57091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4092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92BA7E-1007-4A86-BDDF-8BADD1885422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6551E6-8ACA-4B1D-B5C1-1EE0EDBE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C323-4518-4CF2-826B-0E6774F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0" name="Picture 9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6FED69EF-ADCE-43D6-A056-8CC732256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08" r="-5149"/>
          <a:stretch/>
        </p:blipFill>
        <p:spPr>
          <a:xfrm>
            <a:off x="4856480" y="51495"/>
            <a:ext cx="7713234" cy="57156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6E5D5D-F03C-4577-8D27-5273906755AF}"/>
              </a:ext>
            </a:extLst>
          </p:cNvPr>
          <p:cNvSpPr txBox="1"/>
          <p:nvPr/>
        </p:nvSpPr>
        <p:spPr>
          <a:xfrm>
            <a:off x="294089" y="1443235"/>
            <a:ext cx="45623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Bahnschrift" panose="020B0502040204020203" pitchFamily="34" charset="0"/>
              </a:rPr>
              <a:t>The use of cannon changed the way places all over the country defended themselves</a:t>
            </a:r>
            <a:endParaRPr lang="en-GB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35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7975" y="168977"/>
            <a:ext cx="8404025" cy="65024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456199" y="168977"/>
            <a:ext cx="379799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atin typeface="Bahnschrift" panose="020B0502040204020203" pitchFamily="34" charset="0"/>
              </a:rPr>
              <a:t>Defences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Medieval stone walls could be knocked down by cannonballs.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How do you think towns could defend themselves against cannon fire?</a:t>
            </a:r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B9410-80AA-49C2-AF01-47101B2DEACD}"/>
              </a:ext>
            </a:extLst>
          </p:cNvPr>
          <p:cNvSpPr txBox="1"/>
          <p:nvPr/>
        </p:nvSpPr>
        <p:spPr>
          <a:xfrm>
            <a:off x="4517210" y="4892850"/>
            <a:ext cx="695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marks of civil-war cannon fire can still be seen on the walls of Newark Castle in Nottinghamshire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E4ED4C-F9B5-4C6F-8DF9-8FEA67B82E7F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5F4090-7BF1-4CED-B25E-30D76501E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3DBBE9-BFE2-469B-9CFB-801CD54F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440B7C1-BAFD-4461-A4CF-AB7D67489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011" y="451343"/>
            <a:ext cx="2847079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87412" y="388302"/>
            <a:ext cx="349548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Earthwork Defences</a:t>
            </a:r>
          </a:p>
          <a:p>
            <a:pPr algn="ctr"/>
            <a:endParaRPr lang="en-GB" sz="3600" b="1" dirty="0"/>
          </a:p>
          <a:p>
            <a:pPr algn="ctr"/>
            <a:r>
              <a:rPr lang="en-GB" sz="2800" dirty="0"/>
              <a:t>Walls and forts like this one were made of tightly-packed earth which absorbed the shock of cannonballs instead of falling down.</a:t>
            </a:r>
          </a:p>
          <a:p>
            <a:pPr algn="ctr"/>
            <a:endParaRPr lang="en-GB" sz="2400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r>
              <a:rPr lang="en-GB" sz="2400" dirty="0"/>
              <a:t>. </a:t>
            </a:r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E4ED4C-F9B5-4C6F-8DF9-8FEA67B82E7F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5F4090-7BF1-4CED-B25E-30D76501E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3DBBE9-BFE2-469B-9CFB-801CD54F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614E4E4-982F-4F71-8975-C413DA451C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545"/>
            <a:ext cx="8398691" cy="55959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03D88E-C509-46A4-A5BB-7ECE3DFFDBFD}"/>
              </a:ext>
            </a:extLst>
          </p:cNvPr>
          <p:cNvSpPr/>
          <p:nvPr/>
        </p:nvSpPr>
        <p:spPr>
          <a:xfrm>
            <a:off x="6322250" y="3064042"/>
            <a:ext cx="2076441" cy="2576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B9410-80AA-49C2-AF01-47101B2DEACD}"/>
              </a:ext>
            </a:extLst>
          </p:cNvPr>
          <p:cNvSpPr txBox="1"/>
          <p:nvPr/>
        </p:nvSpPr>
        <p:spPr>
          <a:xfrm>
            <a:off x="6410971" y="3367367"/>
            <a:ext cx="189899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Queen’s Sconce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Newark, Nottinghamshire</a:t>
            </a:r>
          </a:p>
          <a:p>
            <a:pPr algn="ctr"/>
            <a:endParaRPr lang="en-GB" sz="1200" dirty="0">
              <a:solidFill>
                <a:schemeClr val="bg1"/>
              </a:solidFill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Sconce is a Dutch word meaning  fort 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5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051" y="244756"/>
            <a:ext cx="678707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Bahnschrift" panose="020B0502040204020203" pitchFamily="34" charset="0"/>
              </a:rPr>
              <a:t>Besiege a Garrison </a:t>
            </a:r>
          </a:p>
          <a:p>
            <a:r>
              <a:rPr lang="en-GB" sz="3600" dirty="0">
                <a:latin typeface="Bahnschrift" panose="020B0502040204020203" pitchFamily="34" charset="0"/>
              </a:rPr>
              <a:t>for the Roundheads!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3200" dirty="0">
                <a:latin typeface="Bahnschrift" panose="020B0502040204020203" pitchFamily="34" charset="0"/>
              </a:rPr>
              <a:t>It is 1645</a:t>
            </a:r>
          </a:p>
          <a:p>
            <a:endParaRPr lang="en-GB" sz="3200" dirty="0">
              <a:latin typeface="Bahnschrift" panose="020B0502040204020203" pitchFamily="34" charset="0"/>
            </a:endParaRPr>
          </a:p>
          <a:p>
            <a:r>
              <a:rPr lang="en-GB" sz="3200" dirty="0">
                <a:latin typeface="Bahnschrift" panose="020B0502040204020203" pitchFamily="34" charset="0"/>
              </a:rPr>
              <a:t>You are Oliver Cromwell. </a:t>
            </a:r>
          </a:p>
          <a:p>
            <a:endParaRPr lang="en-GB" sz="3200" dirty="0">
              <a:latin typeface="Bahnschrift" panose="020B0502040204020203" pitchFamily="34" charset="0"/>
            </a:endParaRPr>
          </a:p>
          <a:p>
            <a:r>
              <a:rPr lang="en-GB" sz="3200" dirty="0">
                <a:latin typeface="Bahnschrift" panose="020B0502040204020203" pitchFamily="34" charset="0"/>
              </a:rPr>
              <a:t>You are going to besiege an important  royalist garrison in the south of England.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54FDC-8898-44D0-A138-2659BA31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07676" y="250991"/>
            <a:ext cx="6921387" cy="53954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4F09A7-1445-4A77-A142-2AFC67F1EAB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97C811-8DC3-42DD-9944-80AE02D9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112047-6A47-4B78-AE43-C4AFE2AEF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867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416" y="256645"/>
            <a:ext cx="414338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Bahnschrift" panose="020B0502040204020203" pitchFamily="34" charset="0"/>
              </a:rPr>
              <a:t>Basing House </a:t>
            </a:r>
            <a:r>
              <a:rPr lang="en-GB" sz="2400" dirty="0">
                <a:latin typeface="Bahnschrift" panose="020B0502040204020203" pitchFamily="34" charset="0"/>
              </a:rPr>
              <a:t>is owned by the </a:t>
            </a:r>
            <a:r>
              <a:rPr lang="en-GB" sz="2400" dirty="0" err="1">
                <a:latin typeface="Bahnschrift" panose="020B0502040204020203" pitchFamily="34" charset="0"/>
              </a:rPr>
              <a:t>Marquess</a:t>
            </a:r>
            <a:r>
              <a:rPr lang="en-GB" sz="2400" dirty="0">
                <a:latin typeface="Bahnschrift" panose="020B0502040204020203" pitchFamily="34" charset="0"/>
              </a:rPr>
              <a:t> of Winchester, a well known Royalist. He has garrisoned his large house for the King.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The Marquess is not only a Royalist. He is a Catholic! (You hate Catholics!)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His house is an important location because it is on the main road to the west through Salisbury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532174" y="5896094"/>
            <a:ext cx="5254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https://en.wikipedia.org/wiki/Siege_of_Basing_House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385A093-F6C7-427A-882A-5D254A0D2B45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9FDDA8-07EA-46AF-8FAD-4F6FC22EE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F1ACFD-7AC0-4535-B567-9763420F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042B0B1-669D-4839-8B09-7A8E75CD3F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360" y="51495"/>
            <a:ext cx="8153973" cy="556415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41808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0463" y="351862"/>
            <a:ext cx="6177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Bahnschrift" panose="020B0502040204020203" pitchFamily="34" charset="0"/>
              </a:rPr>
              <a:t>Here is a map of Basing House</a:t>
            </a:r>
            <a:r>
              <a:rPr lang="en-GB" sz="2400" dirty="0">
                <a:latin typeface="Bahnschrift" panose="020B0502040204020203" pitchFamily="34" charset="0"/>
              </a:rPr>
              <a:t>.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Can you find these things?</a:t>
            </a:r>
          </a:p>
          <a:p>
            <a:endParaRPr lang="en-GB" dirty="0">
              <a:latin typeface="Bahnschrift" panose="020B0502040204020203" pitchFamily="34" charset="0"/>
            </a:endParaRPr>
          </a:p>
          <a:p>
            <a:r>
              <a:rPr lang="en-GB" dirty="0">
                <a:latin typeface="Bahnschrift" panose="020B0502040204020203" pitchFamily="34" charset="0"/>
              </a:rPr>
              <a:t>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383189" y="1961875"/>
            <a:ext cx="55243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The old medieval manor house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Bahnschrif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The new house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Bahnschrif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The barns and fishponds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Bahnschrif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Defensive earth walls</a:t>
            </a:r>
            <a:endParaRPr lang="en-GB" dirty="0">
              <a:solidFill>
                <a:srgbClr val="FF0000"/>
              </a:solidFill>
              <a:latin typeface="Bahnschrift" panose="020B0502040204020203" pitchFamily="34" charset="0"/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4B8912E-9869-4CE0-8CD6-A4402E7802C4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6F4586-E63C-4087-86AD-ED2DACAE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54F356B-D2A3-4A33-B2C9-218379FB8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0D6239D8-B2D4-435C-ADCC-17CDB4481484}"/>
              </a:ext>
            </a:extLst>
          </p:cNvPr>
          <p:cNvGrpSpPr>
            <a:grpSpLocks/>
          </p:cNvGrpSpPr>
          <p:nvPr/>
        </p:nvGrpSpPr>
        <p:grpSpPr bwMode="auto">
          <a:xfrm>
            <a:off x="19210" y="-588004"/>
            <a:ext cx="6076790" cy="6493396"/>
            <a:chOff x="106207452" y="105548300"/>
            <a:chExt cx="8236229" cy="8678173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B990A8AD-7CE5-4B7A-9CC6-BE19F4284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7452" y="105548300"/>
              <a:ext cx="8236229" cy="8678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FED4E9E-20DE-48D3-A187-36141665A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48484" y="110867854"/>
              <a:ext cx="2249493" cy="448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The Old House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5287101B-3987-43A1-AD5D-F6EC34183C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91939" y="111211995"/>
              <a:ext cx="1828800" cy="136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The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New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House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Text Box 6">
              <a:extLst>
                <a:ext uri="{FF2B5EF4-FFF2-40B4-BE49-F238E27FC236}">
                  <a16:creationId xmlns:a16="http://schemas.microsoft.com/office/drawing/2014/main" id="{FB3855E3-7DAB-4167-85D0-50B04C4AD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829571" y="112089932"/>
              <a:ext cx="2518913" cy="312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Defensive earth walls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417DB10-1E6D-40D4-AEFB-8364B7A61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892800" y="110565930"/>
              <a:ext cx="1828800" cy="603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Garden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11DAA63A-71BF-4659-AE10-C2E94F4C6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963139" y="107684708"/>
              <a:ext cx="1828800" cy="448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Fish ponds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7E4A2E6F-FFBB-4F33-9BC7-AF5025F2D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756106" y="108202292"/>
              <a:ext cx="1828800" cy="431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Barns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387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2992" y="4954812"/>
            <a:ext cx="794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What do you think happened to this person?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548" y="0"/>
            <a:ext cx="5626382" cy="5159946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DE83AE-94BD-4FD5-94E6-B848BA98F2B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E8EAAC-1A1E-4514-B634-DB9B75730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7F03D8-9764-49C5-B912-A2611BB7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453B54D-70E6-43FD-A89F-AB7F14CB6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340" y="1534923"/>
            <a:ext cx="3953951" cy="352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5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494" y="475803"/>
            <a:ext cx="522217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ahnschrift" panose="020B0502040204020203" pitchFamily="34" charset="0"/>
              </a:rPr>
              <a:t>This is not going to be easy!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Sieges take a long time. They are expensive and dangerous and many of your soldiers will die. 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Basing House has been besieged twice already and its soldiers and defences  have held firm.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b="1" dirty="0">
                <a:latin typeface="Bahnschrift" panose="020B0502040204020203" pitchFamily="34" charset="0"/>
              </a:rPr>
              <a:t>How can you succeed when others have failed? 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02154C-611D-4D6B-8589-E79B515E7EF6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949E0A-0EB0-427C-A04E-3271DB4E6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CF61CD-24C4-4E65-93D2-E623E5ED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8" name="Picture 7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1EA0FD62-101F-4557-83D2-2149FCC666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7916" y="51495"/>
            <a:ext cx="6774590" cy="57091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31597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23CADBC-2F80-40B0-B78A-5557413CC09F}"/>
              </a:ext>
            </a:extLst>
          </p:cNvPr>
          <p:cNvSpPr/>
          <p:nvPr/>
        </p:nvSpPr>
        <p:spPr>
          <a:xfrm>
            <a:off x="5347996" y="1770003"/>
            <a:ext cx="1919581" cy="5151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C620955-30C5-4847-B47C-8EBB46F9E27A}"/>
              </a:ext>
            </a:extLst>
          </p:cNvPr>
          <p:cNvSpPr/>
          <p:nvPr/>
        </p:nvSpPr>
        <p:spPr>
          <a:xfrm>
            <a:off x="8032853" y="1760478"/>
            <a:ext cx="3390900" cy="9147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6470C14-4E88-44E6-A8D0-6356C52FE8AD}"/>
              </a:ext>
            </a:extLst>
          </p:cNvPr>
          <p:cNvSpPr/>
          <p:nvPr/>
        </p:nvSpPr>
        <p:spPr>
          <a:xfrm>
            <a:off x="6499461" y="2762274"/>
            <a:ext cx="3796437" cy="9147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4344A04-336B-4DDE-A630-7201BF4B5CAA}"/>
              </a:ext>
            </a:extLst>
          </p:cNvPr>
          <p:cNvSpPr/>
          <p:nvPr/>
        </p:nvSpPr>
        <p:spPr>
          <a:xfrm>
            <a:off x="2830551" y="2685018"/>
            <a:ext cx="3390900" cy="7775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FB1D814-B2B9-46E6-94F7-689646835305}"/>
              </a:ext>
            </a:extLst>
          </p:cNvPr>
          <p:cNvSpPr/>
          <p:nvPr/>
        </p:nvSpPr>
        <p:spPr>
          <a:xfrm>
            <a:off x="1533525" y="1958410"/>
            <a:ext cx="3390900" cy="5151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15852" y="99665"/>
            <a:ext cx="113386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Bahnschrift" panose="020B0502040204020203" pitchFamily="34" charset="0"/>
              </a:rPr>
              <a:t>Plan Your Attack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In order to take a garrison you must plan for  5 key </a:t>
            </a:r>
            <a:r>
              <a:rPr lang="en-GB" sz="2800" b="1" dirty="0">
                <a:latin typeface="Bahnschrift" panose="020B0502040204020203" pitchFamily="34" charset="0"/>
              </a:rPr>
              <a:t>Siege Challenges</a:t>
            </a:r>
          </a:p>
          <a:p>
            <a:endParaRPr lang="en-GB" sz="2800" dirty="0"/>
          </a:p>
          <a:p>
            <a:r>
              <a:rPr lang="en-GB" sz="2800" dirty="0"/>
              <a:t>			.</a:t>
            </a:r>
          </a:p>
          <a:p>
            <a:r>
              <a:rPr lang="en-GB" sz="2800" dirty="0"/>
              <a:t>		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BEC7623-C3B3-4810-A6B2-C60C19A4B445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4AF469-4B42-42E5-9778-256BD5ED6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497458-CA5B-423F-90A9-A0864626E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033D09A-EEFA-4F3B-8C43-907143055D2F}"/>
              </a:ext>
            </a:extLst>
          </p:cNvPr>
          <p:cNvSpPr txBox="1"/>
          <p:nvPr/>
        </p:nvSpPr>
        <p:spPr>
          <a:xfrm>
            <a:off x="2573748" y="2631535"/>
            <a:ext cx="3796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Surround the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location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(so no one can get out)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3E934D-BC8C-4F55-A0B1-12E9B23A9954}"/>
              </a:ext>
            </a:extLst>
          </p:cNvPr>
          <p:cNvSpPr txBox="1"/>
          <p:nvPr/>
        </p:nvSpPr>
        <p:spPr>
          <a:xfrm>
            <a:off x="7784561" y="1773744"/>
            <a:ext cx="3796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Bombard the house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(to 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estroy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its defences)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CC4E61-D043-4167-89E6-6E234BC3744F}"/>
              </a:ext>
            </a:extLst>
          </p:cNvPr>
          <p:cNvSpPr txBox="1"/>
          <p:nvPr/>
        </p:nvSpPr>
        <p:spPr>
          <a:xfrm>
            <a:off x="5400573" y="1779412"/>
            <a:ext cx="18670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 way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996A6E-326B-49A8-AE20-FAA867DE1FE5}"/>
              </a:ext>
            </a:extLst>
          </p:cNvPr>
          <p:cNvSpPr txBox="1"/>
          <p:nvPr/>
        </p:nvSpPr>
        <p:spPr>
          <a:xfrm>
            <a:off x="6096000" y="2789512"/>
            <a:ext cx="45010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Persuade the people inside </a:t>
            </a:r>
          </a:p>
          <a:p>
            <a:pPr algn="ctr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surrender!</a:t>
            </a:r>
            <a:endParaRPr lang="en-GB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4E74C3-E6E0-4D96-9E18-95039F1D0BB7}"/>
              </a:ext>
            </a:extLst>
          </p:cNvPr>
          <p:cNvSpPr txBox="1"/>
          <p:nvPr/>
        </p:nvSpPr>
        <p:spPr>
          <a:xfrm>
            <a:off x="1520344" y="1958411"/>
            <a:ext cx="37964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Fight the enemy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soldiers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028576-E562-4583-AD47-109C1A244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" y="2953978"/>
            <a:ext cx="2847235" cy="25411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C604B2B-053C-4F19-A952-0A47B0639296}"/>
              </a:ext>
            </a:extLst>
          </p:cNvPr>
          <p:cNvSpPr txBox="1"/>
          <p:nvPr/>
        </p:nvSpPr>
        <p:spPr>
          <a:xfrm>
            <a:off x="2830551" y="3762798"/>
            <a:ext cx="7447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Bahnschrift" panose="020B0502040204020203" pitchFamily="34" charset="0"/>
              </a:rPr>
              <a:t>Which three of these challenges do you think might be most important?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Bahnschrift" panose="020B0502040204020203" pitchFamily="34" charset="0"/>
              </a:rPr>
              <a:t>How do you think you might achieve each of these?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Bahnschrift" panose="020B0502040204020203" pitchFamily="34" charset="0"/>
              </a:rPr>
              <a:t>Which one of these challenges will be most difficult ?</a:t>
            </a:r>
          </a:p>
        </p:txBody>
      </p:sp>
    </p:spTree>
    <p:extLst>
      <p:ext uri="{BB962C8B-B14F-4D97-AF65-F5344CB8AC3E}">
        <p14:creationId xmlns:p14="http://schemas.microsoft.com/office/powerpoint/2010/main" val="3788285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C93B-5F6F-44A1-B8AD-42151659B9C7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0D772C-523F-45FB-B9F6-BD1B3A3B5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0094A8-6D6F-4C7F-A7BE-20DAC23B2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A3CE885-3771-4FD5-8DA9-4011F9F9D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765" y="51495"/>
            <a:ext cx="2847079" cy="25361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96977A-D964-43CF-970E-2418D433B2FC}"/>
              </a:ext>
            </a:extLst>
          </p:cNvPr>
          <p:cNvSpPr txBox="1"/>
          <p:nvPr/>
        </p:nvSpPr>
        <p:spPr>
          <a:xfrm>
            <a:off x="2877477" y="758602"/>
            <a:ext cx="7010399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Bahnschrift" panose="020B0502040204020203" pitchFamily="34" charset="0"/>
              </a:rPr>
              <a:t>Plan Your Attack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Your quartermaster is in charge of supplies. He needs to order some special equipment.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Look at the ‘Plan of Attack’ worksheet.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Colour code the equipment to show which challenge it helps with.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The next slides suggest some answers…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			.</a:t>
            </a:r>
          </a:p>
          <a:p>
            <a:r>
              <a:rPr lang="en-GB" sz="2800" dirty="0"/>
              <a:t>		</a:t>
            </a: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5CC439-D606-4D2C-8EB4-4935D6FA78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9" y="351906"/>
            <a:ext cx="2715867" cy="1317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871E1-02EA-4BD4-9AB8-7FA221B9E1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9738">
            <a:off x="5360308" y="-175008"/>
            <a:ext cx="3887487" cy="2191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164070-9404-4537-8D91-2C419A49125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765" y="2917800"/>
            <a:ext cx="2677235" cy="2677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F99096-BE95-4FA3-876D-1F2BAC87D93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334" y="3457481"/>
            <a:ext cx="2715866" cy="20660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BED4EE-8A80-44F8-BD7A-6B4BEBE0E11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87376" y="1728210"/>
            <a:ext cx="2043223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21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CCB75A6-D0FE-4FC6-A6F0-DB67226BAE68}"/>
              </a:ext>
            </a:extLst>
          </p:cNvPr>
          <p:cNvGrpSpPr/>
          <p:nvPr/>
        </p:nvGrpSpPr>
        <p:grpSpPr>
          <a:xfrm>
            <a:off x="6308507" y="473448"/>
            <a:ext cx="5691303" cy="5704514"/>
            <a:chOff x="6053657" y="1023561"/>
            <a:chExt cx="5691303" cy="570451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C8B2907-72E2-4B1C-82C8-99FE4085A90A}"/>
                </a:ext>
              </a:extLst>
            </p:cNvPr>
            <p:cNvSpPr/>
            <p:nvPr/>
          </p:nvSpPr>
          <p:spPr>
            <a:xfrm>
              <a:off x="6053657" y="1023561"/>
              <a:ext cx="5691303" cy="42854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EA1C2F-7A92-4B1A-8B3F-EB1054B6FB96}"/>
                </a:ext>
              </a:extLst>
            </p:cNvPr>
            <p:cNvSpPr txBox="1"/>
            <p:nvPr/>
          </p:nvSpPr>
          <p:spPr>
            <a:xfrm>
              <a:off x="6551448" y="1588206"/>
              <a:ext cx="4927600" cy="51398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Bahnschrift" panose="020B0502040204020203" pitchFamily="34" charset="0"/>
                </a:rPr>
                <a:t>Place your soldiers and cannon around the town </a:t>
              </a:r>
            </a:p>
            <a:p>
              <a:endParaRPr lang="en-GB" sz="2800" dirty="0">
                <a:latin typeface="Bahnschrift" panose="020B0502040204020203" pitchFamily="34" charset="0"/>
              </a:endParaRPr>
            </a:p>
            <a:p>
              <a:r>
                <a:rPr lang="en-GB" sz="2800" dirty="0">
                  <a:latin typeface="Bahnschrift" panose="020B0502040204020203" pitchFamily="34" charset="0"/>
                </a:rPr>
                <a:t>Block all entrances and exits.</a:t>
              </a:r>
            </a:p>
            <a:p>
              <a:endParaRPr lang="en-GB" sz="2800" dirty="0">
                <a:latin typeface="Bahnschrift" panose="020B0502040204020203" pitchFamily="34" charset="0"/>
              </a:endParaRPr>
            </a:p>
            <a:p>
              <a:r>
                <a:rPr lang="en-GB" sz="2800" dirty="0">
                  <a:latin typeface="Bahnschrift" panose="020B0502040204020203" pitchFamily="34" charset="0"/>
                </a:rPr>
                <a:t>Try to keep the garrison away from resources like rivers, ponds and fields if you can. </a:t>
              </a:r>
            </a:p>
            <a:p>
              <a:endParaRPr lang="en-GB" sz="2800" dirty="0">
                <a:latin typeface="Bahnschrift" panose="020B0502040204020203" pitchFamily="34" charset="0"/>
              </a:endParaRPr>
            </a:p>
            <a:p>
              <a:r>
                <a:rPr lang="en-GB" sz="2800" dirty="0">
                  <a:latin typeface="Bahnschrift" panose="020B0502040204020203" pitchFamily="34" charset="0"/>
                </a:rPr>
                <a:t>Make your own earth walls</a:t>
              </a:r>
            </a:p>
            <a:p>
              <a:endParaRPr lang="en-GB" sz="2400" dirty="0"/>
            </a:p>
            <a:p>
              <a:r>
                <a:rPr lang="en-GB" sz="2400" dirty="0"/>
                <a:t>.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0215" y="117693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037841" y="352425"/>
            <a:ext cx="702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hnschrift" panose="020B0502040204020203" pitchFamily="34" charset="0"/>
              </a:rPr>
              <a:t>Surround the garrison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B1B183-4761-4698-A58A-82E452091B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15" y="1226968"/>
            <a:ext cx="5469607" cy="2652554"/>
          </a:xfrm>
          <a:prstGeom prst="rect">
            <a:avLst/>
          </a:prstGeom>
        </p:spPr>
      </p:pic>
      <p:pic>
        <p:nvPicPr>
          <p:cNvPr id="8" name="Picture 7" descr="A close-up of a ball&#10;&#10;Description automatically generated with low confidence">
            <a:extLst>
              <a:ext uri="{FF2B5EF4-FFF2-40B4-BE49-F238E27FC236}">
                <a16:creationId xmlns:a16="http://schemas.microsoft.com/office/drawing/2014/main" id="{8B92B86E-E465-406A-BB88-21389BA903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5" b="89409" l="4868" r="98618">
                        <a14:foregroundMark x1="90144" y1="61207" x2="90144" y2="61207"/>
                        <a14:foregroundMark x1="86659" y1="63177" x2="86659" y2="63177"/>
                        <a14:foregroundMark x1="61358" y1="71552" x2="61358" y2="71552"/>
                        <a14:foregroundMark x1="69591" y1="42488" x2="69591" y2="42488"/>
                        <a14:foregroundMark x1="58834" y1="54803" x2="58834" y2="54803"/>
                        <a14:foregroundMark x1="56310" y1="57389" x2="56310" y2="57389"/>
                        <a14:foregroundMark x1="71815" y1="49631" x2="71815" y2="49631"/>
                        <a14:foregroundMark x1="73077" y1="48276" x2="73077" y2="48276"/>
                        <a14:foregroundMark x1="70252" y1="51232" x2="70252" y2="51232"/>
                        <a14:foregroundMark x1="63161" y1="53818" x2="63161" y2="53818"/>
                        <a14:foregroundMark x1="61599" y1="54926" x2="61599" y2="54926"/>
                        <a14:foregroundMark x1="69591" y1="62685" x2="69591" y2="62685"/>
                        <a14:foregroundMark x1="69171" y1="58005" x2="69171" y2="58005"/>
                        <a14:foregroundMark x1="79327" y1="41749" x2="79327" y2="41749"/>
                        <a14:foregroundMark x1="81190" y1="39163" x2="81190" y2="39163"/>
                        <a14:foregroundMark x1="82993" y1="53202" x2="82993" y2="53202"/>
                        <a14:foregroundMark x1="84375" y1="54064" x2="84375" y2="54064"/>
                        <a14:foregroundMark x1="79928" y1="48892" x2="79928" y2="48892"/>
                        <a14:foregroundMark x1="77825" y1="49507" x2="77825" y2="49507"/>
                        <a14:foregroundMark x1="75601" y1="48645" x2="75601" y2="48645"/>
                        <a14:foregroundMark x1="92368" y1="41133" x2="92368" y2="41133"/>
                        <a14:foregroundMark x1="74760" y1="19458" x2="74760" y2="19458"/>
                        <a14:foregroundMark x1="68990" y1="17118" x2="68990" y2="17118"/>
                        <a14:foregroundMark x1="60637" y1="14778" x2="60637" y2="14778"/>
                        <a14:foregroundMark x1="50120" y1="12192" x2="50120" y2="12192"/>
                        <a14:foregroundMark x1="39964" y1="9360" x2="39964" y2="9360"/>
                        <a14:foregroundMark x1="45673" y1="8251" x2="45673" y2="8251"/>
                        <a14:foregroundMark x1="51683" y1="8744" x2="51683" y2="8744"/>
                        <a14:foregroundMark x1="57993" y1="10837" x2="57993" y2="10837"/>
                        <a14:foregroundMark x1="69291" y1="11946" x2="69291" y2="11946"/>
                        <a14:foregroundMark x1="73317" y1="11084" x2="73317" y2="11084"/>
                        <a14:foregroundMark x1="85517" y1="18596" x2="85517" y2="18596"/>
                        <a14:foregroundMark x1="27644" y1="14532" x2="27644" y2="14532"/>
                        <a14:foregroundMark x1="20673" y1="18227" x2="20673" y2="18227"/>
                        <a14:foregroundMark x1="16046" y1="21429" x2="16046" y2="21429"/>
                        <a14:foregroundMark x1="10998" y1="32020" x2="10998" y2="32020"/>
                        <a14:foregroundMark x1="7512" y1="38300" x2="7512" y2="38300"/>
                        <a14:foregroundMark x1="5288" y1="53202" x2="5288" y2="53202"/>
                        <a14:foregroundMark x1="6250" y1="56650" x2="6250" y2="56650"/>
                        <a14:foregroundMark x1="5168" y1="53818" x2="5168" y2="53818"/>
                        <a14:foregroundMark x1="5288" y1="53818" x2="5288" y2="53818"/>
                        <a14:foregroundMark x1="6971" y1="61453" x2="6971" y2="61453"/>
                        <a14:foregroundMark x1="22055" y1="52586" x2="22055" y2="52586"/>
                        <a14:foregroundMark x1="25000" y1="47414" x2="25000" y2="47414"/>
                        <a14:foregroundMark x1="22776" y1="45690" x2="22776" y2="45690"/>
                        <a14:foregroundMark x1="27224" y1="49507" x2="27224" y2="49507"/>
                        <a14:foregroundMark x1="29627" y1="52586" x2="29627" y2="52586"/>
                        <a14:foregroundMark x1="38281" y1="56650" x2="38281" y2="56650"/>
                        <a14:foregroundMark x1="39363" y1="59236" x2="39363" y2="59236"/>
                        <a14:foregroundMark x1="33534" y1="54926" x2="33534" y2="54926"/>
                        <a14:foregroundMark x1="34375" y1="69828" x2="34375" y2="69828"/>
                        <a14:foregroundMark x1="40925" y1="72414" x2="40925" y2="72414"/>
                        <a14:foregroundMark x1="53245" y1="79803" x2="53245" y2="79803"/>
                        <a14:foregroundMark x1="54748" y1="83251" x2="54748" y2="83251"/>
                        <a14:foregroundMark x1="49459" y1="58374" x2="49459" y2="58374"/>
                        <a14:foregroundMark x1="46815" y1="45443" x2="46815" y2="45443"/>
                        <a14:foregroundMark x1="41767" y1="42611" x2="41767" y2="42611"/>
                        <a14:foregroundMark x1="33113" y1="38054" x2="33113" y2="38054"/>
                        <a14:foregroundMark x1="31671" y1="34606" x2="31671" y2="34606"/>
                        <a14:foregroundMark x1="54748" y1="44828" x2="54748" y2="44828"/>
                        <a14:foregroundMark x1="56430" y1="44828" x2="56430" y2="44828"/>
                        <a14:foregroundMark x1="57813" y1="43719" x2="57813" y2="43719"/>
                        <a14:foregroundMark x1="59675" y1="43719" x2="59675" y2="43719"/>
                        <a14:foregroundMark x1="53245" y1="58005" x2="53245" y2="58005"/>
                        <a14:foregroundMark x1="47656" y1="67857" x2="47656" y2="67857"/>
                        <a14:foregroundMark x1="44952" y1="56897" x2="44952" y2="56897"/>
                        <a14:foregroundMark x1="33954" y1="46059" x2="33954" y2="46059"/>
                        <a14:foregroundMark x1="34075" y1="24015" x2="34075" y2="24015"/>
                        <a14:foregroundMark x1="44712" y1="19951" x2="44712" y2="19951"/>
                        <a14:foregroundMark x1="54627" y1="20197" x2="54627" y2="20197"/>
                        <a14:foregroundMark x1="64123" y1="21921" x2="64123" y2="21921"/>
                        <a14:foregroundMark x1="41046" y1="13670" x2="41046" y2="13670"/>
                        <a14:foregroundMark x1="10337" y1="33128" x2="10337" y2="33128"/>
                        <a14:foregroundMark x1="7512" y1="38300" x2="7512" y2="38300"/>
                        <a14:foregroundMark x1="4868" y1="52586" x2="4868" y2="52586"/>
                        <a14:foregroundMark x1="96514" y1="41749" x2="96514" y2="41749"/>
                        <a14:foregroundMark x1="93870" y1="36330" x2="93870" y2="36330"/>
                        <a14:foregroundMark x1="98077" y1="51724" x2="98077" y2="51724"/>
                        <a14:foregroundMark x1="98618" y1="49754" x2="98618" y2="49754"/>
                        <a14:foregroundMark x1="97115" y1="58005" x2="97115" y2="58005"/>
                        <a14:foregroundMark x1="20252" y1="37438" x2="20252" y2="37438"/>
                        <a14:foregroundMark x1="46214" y1="72906" x2="46214" y2="72906"/>
                        <a14:foregroundMark x1="41647" y1="65764" x2="51142" y2="84113"/>
                        <a14:backgroundMark x1="16166" y1="45197" x2="16166" y2="45197"/>
                        <a14:backgroundMark x1="14363" y1="35468" x2="14363" y2="35468"/>
                        <a14:backgroundMark x1="36238" y1="31158" x2="68389" y2="3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56" y="3326372"/>
            <a:ext cx="5071872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43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215" y="117693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971925" y="352425"/>
            <a:ext cx="609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Bombard the garrison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8FC447B-4888-4559-AF0E-0935D29533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821" y="2754051"/>
            <a:ext cx="3647449" cy="2853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FD531A-F067-40DC-97F1-E3909C9C50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72440" y="510744"/>
            <a:ext cx="3898563" cy="2243305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8D6557BA-2E57-452A-9FAD-0308928A1D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97432">
            <a:off x="6063345" y="1285990"/>
            <a:ext cx="1715245" cy="23021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F988D55-A4DC-48F3-BE23-0BF49A8AC895}"/>
              </a:ext>
            </a:extLst>
          </p:cNvPr>
          <p:cNvSpPr/>
          <p:nvPr/>
        </p:nvSpPr>
        <p:spPr>
          <a:xfrm>
            <a:off x="426434" y="1111466"/>
            <a:ext cx="5691303" cy="42854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AE11B9-D8BD-4856-A6CE-F9EE6A3715B5}"/>
              </a:ext>
            </a:extLst>
          </p:cNvPr>
          <p:cNvSpPr txBox="1"/>
          <p:nvPr/>
        </p:nvSpPr>
        <p:spPr>
          <a:xfrm>
            <a:off x="547473" y="1461039"/>
            <a:ext cx="54492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Fire your cannon </a:t>
            </a:r>
            <a:r>
              <a:rPr lang="en-GB" sz="2800" dirty="0"/>
              <a:t>at the garrison to destroy its defences.</a:t>
            </a:r>
          </a:p>
          <a:p>
            <a:endParaRPr lang="en-GB" sz="2800" dirty="0"/>
          </a:p>
          <a:p>
            <a:r>
              <a:rPr lang="en-GB" sz="2800" b="1" dirty="0" err="1"/>
              <a:t>Grenadoes</a:t>
            </a:r>
            <a:r>
              <a:rPr lang="en-GB" sz="2800" dirty="0"/>
              <a:t> are terrifying siege weapons. Cannon called ‘mortars’ fire them high over earth walls. They burst into flames when they hit their target and burn buildings to the ground.   </a:t>
            </a:r>
          </a:p>
        </p:txBody>
      </p:sp>
    </p:spTree>
    <p:extLst>
      <p:ext uri="{BB962C8B-B14F-4D97-AF65-F5344CB8AC3E}">
        <p14:creationId xmlns:p14="http://schemas.microsoft.com/office/powerpoint/2010/main" val="1705021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215" y="117693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971925" y="352425"/>
            <a:ext cx="609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ahnschrift" panose="020B0502040204020203" pitchFamily="34" charset="0"/>
              </a:rPr>
              <a:t>Bombard the garrison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8FC447B-4888-4559-AF0E-0935D29533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821" y="2754051"/>
            <a:ext cx="3647449" cy="2853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FD531A-F067-40DC-97F1-E3909C9C50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72440" y="510744"/>
            <a:ext cx="3898563" cy="2243305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8D6557BA-2E57-452A-9FAD-0308928A1D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97432">
            <a:off x="6442699" y="1337747"/>
            <a:ext cx="1577814" cy="21177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4304CD-B277-4CE0-A48B-4C4DB97719AC}"/>
              </a:ext>
            </a:extLst>
          </p:cNvPr>
          <p:cNvGrpSpPr/>
          <p:nvPr/>
        </p:nvGrpSpPr>
        <p:grpSpPr>
          <a:xfrm>
            <a:off x="255092" y="1100855"/>
            <a:ext cx="4849613" cy="4405414"/>
            <a:chOff x="6053657" y="1023561"/>
            <a:chExt cx="5691303" cy="428549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F988D55-A4DC-48F3-BE23-0BF49A8AC895}"/>
                </a:ext>
              </a:extLst>
            </p:cNvPr>
            <p:cNvSpPr/>
            <p:nvPr/>
          </p:nvSpPr>
          <p:spPr>
            <a:xfrm>
              <a:off x="6053657" y="1023561"/>
              <a:ext cx="5691303" cy="428549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AE11B9-D8BD-4856-A6CE-F9EE6A3715B5}"/>
                </a:ext>
              </a:extLst>
            </p:cNvPr>
            <p:cNvSpPr txBox="1"/>
            <p:nvPr/>
          </p:nvSpPr>
          <p:spPr>
            <a:xfrm>
              <a:off x="6551448" y="1588206"/>
              <a:ext cx="4098997" cy="2185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Bahnschrift" panose="020B0502040204020203" pitchFamily="34" charset="0"/>
                </a:rPr>
                <a:t>In a previous siege at Basing house, sulphur bombs were also used to try and smoke people out.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779C9BE-245D-470D-BBD0-1A0BC8CED3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664" y="2012160"/>
            <a:ext cx="2581417" cy="325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45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215" y="117693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037841" y="352425"/>
            <a:ext cx="7027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" panose="020B0502040204020203" pitchFamily="34" charset="0"/>
              </a:rPr>
              <a:t>Persuade the people inside to surrender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2D6F6-AB75-48FC-8EFF-41FDC47098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5" y="3001101"/>
            <a:ext cx="4399668" cy="2651553"/>
          </a:xfrm>
          <a:prstGeom prst="rect">
            <a:avLst/>
          </a:prstGeom>
        </p:spPr>
      </p:pic>
      <p:pic>
        <p:nvPicPr>
          <p:cNvPr id="9" name="Picture 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5696CF40-EFFD-4A3A-AC78-8AA4438DA8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04">
            <a:off x="1077376" y="1502138"/>
            <a:ext cx="4114800" cy="1059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F49CBC-9FB1-4023-8232-2F7F9E9ED1A9}"/>
              </a:ext>
            </a:extLst>
          </p:cNvPr>
          <p:cNvSpPr txBox="1"/>
          <p:nvPr/>
        </p:nvSpPr>
        <p:spPr>
          <a:xfrm>
            <a:off x="4763386" y="1102126"/>
            <a:ext cx="74286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" panose="020B0502040204020203" pitchFamily="34" charset="0"/>
              </a:rPr>
              <a:t>Set fire to houses </a:t>
            </a:r>
            <a:r>
              <a:rPr lang="en-GB" sz="2800" dirty="0">
                <a:latin typeface="Bahnschrift" panose="020B0502040204020203" pitchFamily="34" charset="0"/>
              </a:rPr>
              <a:t>with fire arrows or </a:t>
            </a:r>
            <a:r>
              <a:rPr lang="en-GB" sz="2800" dirty="0" err="1">
                <a:latin typeface="Bahnschrift" panose="020B0502040204020203" pitchFamily="34" charset="0"/>
              </a:rPr>
              <a:t>grenadoes</a:t>
            </a:r>
            <a:r>
              <a:rPr lang="en-GB" sz="2800" dirty="0">
                <a:latin typeface="Bahnschrift" panose="020B0502040204020203" pitchFamily="34" charset="0"/>
              </a:rPr>
              <a:t> to terrify the people inside</a:t>
            </a:r>
          </a:p>
          <a:p>
            <a:endParaRPr lang="en-GB" sz="2800" dirty="0"/>
          </a:p>
          <a:p>
            <a:r>
              <a:rPr lang="en-GB" sz="2800" b="1" dirty="0">
                <a:latin typeface="Bahnschrift" panose="020B0502040204020203" pitchFamily="34" charset="0"/>
              </a:rPr>
              <a:t>Try persuasion </a:t>
            </a:r>
            <a:r>
              <a:rPr lang="en-GB" sz="2800" dirty="0">
                <a:latin typeface="Bahnschrift" panose="020B0502040204020203" pitchFamily="34" charset="0"/>
              </a:rPr>
              <a:t>as well as fear. Send messages and newspapers into the town to convince the people inside that you will win. The people might call for a surrender!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You might also like to try and recruit a spy! </a:t>
            </a:r>
          </a:p>
        </p:txBody>
      </p:sp>
    </p:spTree>
    <p:extLst>
      <p:ext uri="{BB962C8B-B14F-4D97-AF65-F5344CB8AC3E}">
        <p14:creationId xmlns:p14="http://schemas.microsoft.com/office/powerpoint/2010/main" val="1120665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215" y="117693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037841" y="352425"/>
            <a:ext cx="702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hnschrift" panose="020B0502040204020203" pitchFamily="34" charset="0"/>
              </a:rPr>
              <a:t>Find a way 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004D28-74E9-4D8E-9F18-A6E9338454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448" y="117693"/>
            <a:ext cx="5605785" cy="3155929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74E31BDC-0585-4201-A058-805607788B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881" y="1506913"/>
            <a:ext cx="3844174" cy="38441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1121C7-9FE9-472E-AEDA-6A69D72C0531}"/>
              </a:ext>
            </a:extLst>
          </p:cNvPr>
          <p:cNvGrpSpPr/>
          <p:nvPr/>
        </p:nvGrpSpPr>
        <p:grpSpPr>
          <a:xfrm>
            <a:off x="490215" y="930923"/>
            <a:ext cx="5691303" cy="4285495"/>
            <a:chOff x="6053657" y="1023561"/>
            <a:chExt cx="5691303" cy="428549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B2CFC4-E665-4446-8486-D406990C25BD}"/>
                </a:ext>
              </a:extLst>
            </p:cNvPr>
            <p:cNvSpPr/>
            <p:nvPr/>
          </p:nvSpPr>
          <p:spPr>
            <a:xfrm>
              <a:off x="6053657" y="1023561"/>
              <a:ext cx="5691303" cy="428549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F0B4E2-F48D-454D-AA58-124467DF428B}"/>
                </a:ext>
              </a:extLst>
            </p:cNvPr>
            <p:cNvSpPr txBox="1"/>
            <p:nvPr/>
          </p:nvSpPr>
          <p:spPr>
            <a:xfrm>
              <a:off x="6551448" y="1588206"/>
              <a:ext cx="4927600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Bahnschrift" panose="020B0502040204020203" pitchFamily="34" charset="0"/>
                </a:rPr>
                <a:t>Carry bombs called ‘petards’ </a:t>
              </a:r>
              <a:r>
                <a:rPr lang="en-GB" sz="2800" dirty="0">
                  <a:latin typeface="Bahnschrift" panose="020B0502040204020203" pitchFamily="34" charset="0"/>
                </a:rPr>
                <a:t>to doors and tie them on. Run away as fast as you can!  This way you can blast a way in. </a:t>
              </a:r>
            </a:p>
            <a:p>
              <a:endParaRPr lang="en-GB" sz="2800" dirty="0">
                <a:latin typeface="Bahnschrift" panose="020B0502040204020203" pitchFamily="34" charset="0"/>
              </a:endParaRPr>
            </a:p>
            <a:p>
              <a:r>
                <a:rPr lang="en-GB" sz="2800" b="1" dirty="0">
                  <a:latin typeface="Bahnschrift" panose="020B0502040204020203" pitchFamily="34" charset="0"/>
                </a:rPr>
                <a:t>Use scaling ladders </a:t>
              </a:r>
              <a:r>
                <a:rPr lang="en-GB" sz="2800" dirty="0">
                  <a:latin typeface="Bahnschrift" panose="020B0502040204020203" pitchFamily="34" charset="0"/>
                </a:rPr>
                <a:t>to climb walls and enter through windows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874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1051" y="290662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037841" y="352425"/>
            <a:ext cx="702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hnschrift" panose="020B0502040204020203" pitchFamily="34" charset="0"/>
              </a:rPr>
              <a:t>Fight the enemy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D17A5-9048-4E14-BEAB-430C7F886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79" y="998756"/>
            <a:ext cx="2066723" cy="4426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504F4B-E1D8-4E4A-81D7-F9F31975CE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551" y="83433"/>
            <a:ext cx="2586685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EF118D-1789-4D7F-8E2B-690906D5EF68}"/>
              </a:ext>
            </a:extLst>
          </p:cNvPr>
          <p:cNvGrpSpPr/>
          <p:nvPr/>
        </p:nvGrpSpPr>
        <p:grpSpPr>
          <a:xfrm>
            <a:off x="4408369" y="1170072"/>
            <a:ext cx="3976564" cy="3472835"/>
            <a:chOff x="6003258" y="1023561"/>
            <a:chExt cx="5741702" cy="428549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FBEED1B-67E2-4BBA-BAA2-132166B78D37}"/>
                </a:ext>
              </a:extLst>
            </p:cNvPr>
            <p:cNvSpPr/>
            <p:nvPr/>
          </p:nvSpPr>
          <p:spPr>
            <a:xfrm>
              <a:off x="6053657" y="1023561"/>
              <a:ext cx="5691303" cy="428549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AD0AA8-F439-477E-A50B-C559C548392D}"/>
                </a:ext>
              </a:extLst>
            </p:cNvPr>
            <p:cNvSpPr txBox="1"/>
            <p:nvPr/>
          </p:nvSpPr>
          <p:spPr>
            <a:xfrm>
              <a:off x="6003258" y="1495792"/>
              <a:ext cx="5253611" cy="300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Bahnschrift" panose="020B0502040204020203" pitchFamily="34" charset="0"/>
                </a:rPr>
                <a:t>Use your soldiers and weapons to fight in hand to hand combat</a:t>
              </a:r>
            </a:p>
            <a:p>
              <a:endParaRPr lang="en-GB" sz="24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18DD70-5F41-4223-916C-77F58E215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43750" flipH="1">
            <a:off x="6078353" y="962924"/>
            <a:ext cx="5985005" cy="45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02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40" y="1420415"/>
            <a:ext cx="64654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Bahnschrift" panose="020B0502040204020203" pitchFamily="34" charset="0"/>
              </a:rPr>
              <a:t>Plan Your attack!</a:t>
            </a:r>
            <a:endParaRPr lang="en-GB" sz="4000" dirty="0">
              <a:latin typeface="Bahnschrift" panose="020B0502040204020203" pitchFamily="34" charset="0"/>
            </a:endParaRP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Use counters/</a:t>
            </a:r>
            <a:r>
              <a:rPr lang="en-GB" sz="2400" dirty="0" err="1">
                <a:latin typeface="Bahnschrift" panose="020B0502040204020203" pitchFamily="34" charset="0"/>
              </a:rPr>
              <a:t>lego</a:t>
            </a:r>
            <a:r>
              <a:rPr lang="en-GB" sz="2400" dirty="0">
                <a:latin typeface="Bahnschrift" panose="020B0502040204020203" pitchFamily="34" charset="0"/>
              </a:rPr>
              <a:t> or other objects in your classroom to place your soldiers and weapons on your map. Build some earthworks too!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Now write your attack plan on the worksheet. What will you do and in what order? Share your ideas.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5A9CBD6-E375-4455-9C95-147CC9EE1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279" y="33507"/>
            <a:ext cx="5307721" cy="55896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21D8DC-3292-4314-BCFB-F36DC8BAAA7C}"/>
              </a:ext>
            </a:extLst>
          </p:cNvPr>
          <p:cNvSpPr txBox="1"/>
          <p:nvPr/>
        </p:nvSpPr>
        <p:spPr>
          <a:xfrm>
            <a:off x="290940" y="246290"/>
            <a:ext cx="61084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Bahnschrift" panose="020B0502040204020203" pitchFamily="34" charset="0"/>
              </a:rPr>
              <a:t>Now that you have chosen your supplies, its time to…</a:t>
            </a:r>
          </a:p>
        </p:txBody>
      </p:sp>
    </p:spTree>
    <p:extLst>
      <p:ext uri="{BB962C8B-B14F-4D97-AF65-F5344CB8AC3E}">
        <p14:creationId xmlns:p14="http://schemas.microsoft.com/office/powerpoint/2010/main" val="258387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693" y="344400"/>
            <a:ext cx="619492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pPr algn="ctr"/>
            <a:r>
              <a:rPr lang="en-GB" sz="4400" b="1" dirty="0"/>
              <a:t>Peace in England</a:t>
            </a:r>
          </a:p>
          <a:p>
            <a:endParaRPr lang="en-GB" sz="3200" dirty="0"/>
          </a:p>
          <a:p>
            <a:r>
              <a:rPr lang="en-GB" sz="3200" dirty="0"/>
              <a:t>This is the skull of a soldier who died from a blow to the head during The Wars of the Roses. </a:t>
            </a:r>
          </a:p>
          <a:p>
            <a:endParaRPr lang="en-GB" sz="3200" dirty="0"/>
          </a:p>
          <a:p>
            <a:r>
              <a:rPr lang="en-GB" sz="3200" dirty="0"/>
              <a:t>This  was a civil war that placed the Tudors on the English throne. </a:t>
            </a:r>
          </a:p>
          <a:p>
            <a:endParaRPr lang="en-GB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5619" y="41974"/>
            <a:ext cx="5626382" cy="51599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7325895" y="5002363"/>
            <a:ext cx="445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Skull of a soldier killed at the Battle of Stoke Field</a:t>
            </a:r>
          </a:p>
          <a:p>
            <a:r>
              <a:rPr lang="en-GB" sz="1600" dirty="0"/>
              <a:t>On display at Newark Museum, Nottinghamshire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DE83AE-94BD-4FD5-94E6-B848BA98F2B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E8EAAC-1A1E-4514-B634-DB9B75730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7F03D8-9764-49C5-B912-A2611BB7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7E864CEB-3834-4C5D-B2A5-A02AC86AF6D0}"/>
              </a:ext>
            </a:extLst>
          </p:cNvPr>
          <p:cNvSpPr/>
          <p:nvPr/>
        </p:nvSpPr>
        <p:spPr>
          <a:xfrm>
            <a:off x="8044850" y="945428"/>
            <a:ext cx="1885959" cy="1765005"/>
          </a:xfrm>
          <a:custGeom>
            <a:avLst/>
            <a:gdLst>
              <a:gd name="connsiteX0" fmla="*/ 0 w 1885959"/>
              <a:gd name="connsiteY0" fmla="*/ 882503 h 1765005"/>
              <a:gd name="connsiteX1" fmla="*/ 942980 w 1885959"/>
              <a:gd name="connsiteY1" fmla="*/ 0 h 1765005"/>
              <a:gd name="connsiteX2" fmla="*/ 1885960 w 1885959"/>
              <a:gd name="connsiteY2" fmla="*/ 882503 h 1765005"/>
              <a:gd name="connsiteX3" fmla="*/ 942980 w 1885959"/>
              <a:gd name="connsiteY3" fmla="*/ 1765006 h 1765005"/>
              <a:gd name="connsiteX4" fmla="*/ 0 w 1885959"/>
              <a:gd name="connsiteY4" fmla="*/ 882503 h 176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959" h="1765005" extrusionOk="0">
                <a:moveTo>
                  <a:pt x="0" y="882503"/>
                </a:moveTo>
                <a:cubicBezTo>
                  <a:pt x="-67121" y="271337"/>
                  <a:pt x="492118" y="-31186"/>
                  <a:pt x="942980" y="0"/>
                </a:cubicBezTo>
                <a:cubicBezTo>
                  <a:pt x="1505061" y="87528"/>
                  <a:pt x="1770142" y="449109"/>
                  <a:pt x="1885960" y="882503"/>
                </a:cubicBezTo>
                <a:cubicBezTo>
                  <a:pt x="1845792" y="1335039"/>
                  <a:pt x="1512070" y="1747056"/>
                  <a:pt x="942980" y="1765006"/>
                </a:cubicBezTo>
                <a:cubicBezTo>
                  <a:pt x="343090" y="1682566"/>
                  <a:pt x="61390" y="1416414"/>
                  <a:pt x="0" y="88250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428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295" y="612844"/>
            <a:ext cx="1151572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14</a:t>
            </a:r>
            <a:r>
              <a:rPr lang="en-GB" sz="4400" baseline="30000" dirty="0"/>
              <a:t>th</a:t>
            </a:r>
            <a:r>
              <a:rPr lang="en-GB" sz="4400" dirty="0"/>
              <a:t> October 1645 </a:t>
            </a:r>
          </a:p>
          <a:p>
            <a:pPr algn="ctr"/>
            <a:r>
              <a:rPr lang="en-GB" sz="4400" dirty="0"/>
              <a:t>You decide to </a:t>
            </a:r>
            <a:r>
              <a:rPr lang="en-GB" sz="4400" b="1" dirty="0"/>
              <a:t>storm Basing House!</a:t>
            </a:r>
          </a:p>
          <a:p>
            <a:endParaRPr lang="en-GB" sz="2800" b="1" dirty="0"/>
          </a:p>
          <a:p>
            <a:r>
              <a:rPr lang="en-GB" sz="3200" dirty="0"/>
              <a:t>This means you decide the siege has lasted long enough. </a:t>
            </a:r>
          </a:p>
          <a:p>
            <a:r>
              <a:rPr lang="en-GB" sz="3200" dirty="0"/>
              <a:t>It is time to send in your army and take Basing House for Parliament!</a:t>
            </a:r>
          </a:p>
          <a:p>
            <a:endParaRPr lang="en-GB" sz="4800" dirty="0"/>
          </a:p>
          <a:p>
            <a:r>
              <a:rPr lang="en-GB" sz="2800" dirty="0"/>
              <a:t>The picture on the next slide shows what happens next. Can you work out what happens? Who do you think is going to win? </a:t>
            </a:r>
          </a:p>
          <a:p>
            <a:endParaRPr lang="en-GB" sz="2800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5A0FB0-54EF-40CC-9DB1-116C9B1F7855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1577AE-0872-4C3F-8DF5-440D2E3A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02C537-9D6C-46BA-BD35-1D2BFA4D1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966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46" y="0"/>
            <a:ext cx="963363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8191501" y="3243179"/>
            <a:ext cx="6597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©Hampshire County Council collection. Provided by Hampshire Cultural Trust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473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90836" cy="6847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9205" y="144087"/>
            <a:ext cx="668712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What happened on 14</a:t>
            </a:r>
            <a:r>
              <a:rPr lang="en-GB" b="1" baseline="30000" dirty="0"/>
              <a:t>th</a:t>
            </a:r>
            <a:r>
              <a:rPr lang="en-GB" b="1" dirty="0"/>
              <a:t> October 1645?</a:t>
            </a:r>
          </a:p>
          <a:p>
            <a:endParaRPr lang="en-GB" dirty="0"/>
          </a:p>
          <a:p>
            <a:r>
              <a:rPr lang="en-GB" b="1" dirty="0"/>
              <a:t>Look at the picture again. Can you find these things?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Roundhead fire collapsed a tower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Roundhead cannon made a hole (or breach) in the walls for the army to storm through.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Roundheads entered the house through the windows, using scaling ladders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There was hand to hand fighting in the house and 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 store of gunpowder blew up causing a fire that lasted for 24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One of the leaders of the Cavaliers tried to surrender but was killed.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Almost every member of the garrison was taken prisoner or killed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One or two Royalists escaped over the wall.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C23196-00AE-4FE6-BED3-22C2E3A3C9BD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1EA27B-BDC6-4F6E-9827-FB884BD36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20E6BF-8899-4AFF-BB22-C93269A3E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7936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90836" cy="6847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3116" y="1379777"/>
            <a:ext cx="70788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b="1" dirty="0"/>
          </a:p>
          <a:p>
            <a:pPr algn="ctr"/>
            <a:r>
              <a:rPr lang="en-GB" sz="3600" b="1" dirty="0"/>
              <a:t>Congratulations! You won!</a:t>
            </a:r>
          </a:p>
          <a:p>
            <a:pPr algn="ctr"/>
            <a:endParaRPr lang="en-GB" sz="2400" b="1" dirty="0"/>
          </a:p>
          <a:p>
            <a:pPr algn="ctr"/>
            <a:r>
              <a:rPr lang="en-GB" sz="3600" b="1" dirty="0"/>
              <a:t>You have taken Basing House </a:t>
            </a:r>
          </a:p>
          <a:p>
            <a:pPr algn="ctr"/>
            <a:r>
              <a:rPr lang="en-GB" sz="3600" b="1" dirty="0"/>
              <a:t>for Parliament!</a:t>
            </a:r>
            <a:endParaRPr lang="en-GB" sz="32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600" dirty="0"/>
          </a:p>
          <a:p>
            <a:pPr algn="ctr"/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C23196-00AE-4FE6-BED3-22C2E3A3C9BD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1EA27B-BDC6-4F6E-9827-FB884BD36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20E6BF-8899-4AFF-BB22-C93269A3E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90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400" y="0"/>
            <a:ext cx="631161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pPr algn="ctr"/>
            <a:r>
              <a:rPr lang="en-GB" sz="4400" b="1" dirty="0"/>
              <a:t>Peace in England</a:t>
            </a:r>
          </a:p>
          <a:p>
            <a:endParaRPr lang="en-GB" sz="2400" dirty="0"/>
          </a:p>
          <a:p>
            <a:endParaRPr lang="en-GB" sz="2600" dirty="0"/>
          </a:p>
          <a:p>
            <a:r>
              <a:rPr lang="en-GB" sz="3200" dirty="0"/>
              <a:t>The last battle of The Wars of the Roses was fought in 1487 at Stoke Field in Nottinghamshire. </a:t>
            </a:r>
          </a:p>
          <a:p>
            <a:endParaRPr lang="en-GB" sz="3200" dirty="0"/>
          </a:p>
          <a:p>
            <a:r>
              <a:rPr lang="en-GB" sz="3200" dirty="0"/>
              <a:t>For almost 200 years after this, most military action had taken place abroad.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5619" y="41974"/>
            <a:ext cx="5626382" cy="51599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7325895" y="5002363"/>
            <a:ext cx="445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Skull of a soldier killed at the Battle of Stoke Field</a:t>
            </a:r>
          </a:p>
          <a:p>
            <a:r>
              <a:rPr lang="en-GB" sz="1600" dirty="0"/>
              <a:t>On display at Newark Museum, Nottinghamshire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DE83AE-94BD-4FD5-94E6-B848BA98F2B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E8EAAC-1A1E-4514-B634-DB9B75730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7F03D8-9764-49C5-B912-A2611BB7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806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12DD29-A5A6-4F31-9877-CBAA4D0D8D92}"/>
              </a:ext>
            </a:extLst>
          </p:cNvPr>
          <p:cNvSpPr/>
          <p:nvPr/>
        </p:nvSpPr>
        <p:spPr>
          <a:xfrm>
            <a:off x="3485844" y="1611336"/>
            <a:ext cx="5198628" cy="31812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778211" y="1703031"/>
            <a:ext cx="499871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hnschrift" panose="020B0502040204020203" pitchFamily="34" charset="0"/>
              </a:rPr>
              <a:t>But in 1642 another civil war broke out in England.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This was a war between supporters of King Charles I and supporters of Parliament. </a:t>
            </a:r>
          </a:p>
          <a:p>
            <a:endParaRPr lang="en-GB" dirty="0"/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251" y="5720493"/>
            <a:ext cx="914479" cy="1097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2A869-4F21-435D-8175-7A994DB0A26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4EB1A3-0FE5-4AF0-9F33-17B6419BB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F793B2-0F9E-4FDD-AFFD-5962CEC06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69F7B0A-08B1-41FA-BFC7-C500894FC803}"/>
              </a:ext>
            </a:extLst>
          </p:cNvPr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6" b="99822" l="1006" r="99281">
                        <a14:foregroundMark x1="16032" y1="70700" x2="16032" y2="70700"/>
                        <a14:foregroundMark x1="17613" y1="42357" x2="17613" y2="42357"/>
                        <a14:foregroundMark x1="12868" y1="48708" x2="12868" y2="48708"/>
                        <a14:foregroundMark x1="42811" y1="73128" x2="42811" y2="73128"/>
                        <a14:foregroundMark x1="33896" y1="72148" x2="33896" y2="72148"/>
                        <a14:foregroundMark x1="62761" y1="73775" x2="62761" y2="73775"/>
                        <a14:foregroundMark x1="56722" y1="21012" x2="56722" y2="21012"/>
                        <a14:foregroundMark x1="53846" y1="12054" x2="53846" y2="12054"/>
                        <a14:foregroundMark x1="75665" y1="40397" x2="75665" y2="40397"/>
                        <a14:foregroundMark x1="58803" y1="22496" x2="58803" y2="22496"/>
                        <a14:foregroundMark x1="41657" y1="24439" x2="41657" y2="24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61902" y="51495"/>
            <a:ext cx="3850005" cy="617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deniseg\AppData\Local\Temp\Temp1_Final Files colour.zip\Puritan 300.jpg">
            <a:extLst>
              <a:ext uri="{FF2B5EF4-FFF2-40B4-BE49-F238E27FC236}">
                <a16:creationId xmlns:a16="http://schemas.microsoft.com/office/drawing/2014/main" id="{C9AE64FA-8E8C-487C-B405-4BB4FE3B3807}"/>
              </a:ext>
            </a:extLst>
          </p:cNvPr>
          <p:cNvPicPr/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" b="99384" l="3763" r="947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1808" y="51495"/>
            <a:ext cx="4331368" cy="600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9020D9-58B6-4EA4-BEF0-D3BE8B3F4C50}"/>
              </a:ext>
            </a:extLst>
          </p:cNvPr>
          <p:cNvSpPr txBox="1"/>
          <p:nvPr/>
        </p:nvSpPr>
        <p:spPr>
          <a:xfrm>
            <a:off x="3119120" y="443791"/>
            <a:ext cx="560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Bahnschrift" panose="020B0502040204020203" pitchFamily="34" charset="0"/>
              </a:rPr>
              <a:t>The British Civil Wars</a:t>
            </a:r>
          </a:p>
        </p:txBody>
      </p:sp>
    </p:spTree>
    <p:extLst>
      <p:ext uri="{BB962C8B-B14F-4D97-AF65-F5344CB8AC3E}">
        <p14:creationId xmlns:p14="http://schemas.microsoft.com/office/powerpoint/2010/main" val="647685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458" y="885072"/>
            <a:ext cx="39243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rgbClr val="FF0000"/>
              </a:solidFill>
            </a:endParaRPr>
          </a:p>
          <a:p>
            <a:r>
              <a:rPr lang="en-GB" sz="3600" dirty="0">
                <a:latin typeface="Bahnschrift" panose="020B0502040204020203" pitchFamily="34" charset="0"/>
              </a:rPr>
              <a:t>There were huge battles during The British Civil Wars.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400" dirty="0"/>
              <a:t>. 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E925527-DBC1-46CF-9289-AA68FA1CD67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D9C6B6-B4B9-4428-A949-6C27E3267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3FD146-ECFA-4764-8F71-B04849BBD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1" name="Picture 10" descr="A group of people in armor&#10;&#10;Description automatically generated with low confidence">
            <a:extLst>
              <a:ext uri="{FF2B5EF4-FFF2-40B4-BE49-F238E27FC236}">
                <a16:creationId xmlns:a16="http://schemas.microsoft.com/office/drawing/2014/main" id="{59A5D2F0-75E9-4EE0-B4EF-FE59744BDE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600" y="55943"/>
            <a:ext cx="7518400" cy="56187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116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14268E-386A-453A-9FAF-0A1854A71BC5}"/>
              </a:ext>
            </a:extLst>
          </p:cNvPr>
          <p:cNvSpPr/>
          <p:nvPr/>
        </p:nvSpPr>
        <p:spPr>
          <a:xfrm>
            <a:off x="2844800" y="629921"/>
            <a:ext cx="6675120" cy="442976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122358" y="441213"/>
            <a:ext cx="63093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FF0000"/>
              </a:solidFill>
            </a:endParaRP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But a civil war is not only fought on battlefields far away from where people live.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It travels to towns and villages all over the country.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It affects ordinary people everywhere</a:t>
            </a:r>
            <a:r>
              <a:rPr lang="en-GB" sz="2400" dirty="0"/>
              <a:t>. 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2DE76D-4B82-44F3-895F-7501BC6DC7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74" y="441213"/>
            <a:ext cx="3189521" cy="5046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6E142-D273-4C1C-90D5-D2B4BF9884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581" y="538481"/>
            <a:ext cx="3189521" cy="52639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E925527-DBC1-46CF-9289-AA68FA1CD67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D9C6B6-B4B9-4428-A949-6C27E3267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3FD146-ECFA-4764-8F71-B04849BBD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0364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8321" y="215033"/>
            <a:ext cx="500452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Garrisons </a:t>
            </a:r>
            <a:r>
              <a:rPr lang="en-GB" sz="2800" i="1" dirty="0"/>
              <a:t>(military bases) </a:t>
            </a:r>
          </a:p>
          <a:p>
            <a:endParaRPr lang="en-GB" sz="2800" dirty="0"/>
          </a:p>
          <a:p>
            <a:r>
              <a:rPr lang="en-GB" sz="2800" dirty="0"/>
              <a:t>In order to win the war, both sides established </a:t>
            </a:r>
            <a:r>
              <a:rPr lang="en-GB" sz="2800" b="1" dirty="0"/>
              <a:t>garrisons</a:t>
            </a:r>
            <a:r>
              <a:rPr lang="en-GB" sz="2800" dirty="0"/>
              <a:t> in important locations. </a:t>
            </a:r>
          </a:p>
          <a:p>
            <a:endParaRPr lang="en-GB" sz="2800" dirty="0"/>
          </a:p>
          <a:p>
            <a:r>
              <a:rPr lang="en-GB" sz="2800" dirty="0"/>
              <a:t>This means that they placed an army in a town or a large house to defend it.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EA45BE-66FA-4464-9214-628F4FC7EE2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1F4AAE-4EF3-4E4F-AD53-AFD89FEAC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F8F55E-46EC-4330-9EA0-B643ABEE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9" name="Picture 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1B91C9A-6BB2-45CB-BEC3-7779CCBAD7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801" y="364325"/>
            <a:ext cx="7280199" cy="522131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43862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0418" y="-73716"/>
            <a:ext cx="506158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r>
              <a:rPr lang="en-GB" sz="2800" dirty="0"/>
              <a:t>The soldiers were </a:t>
            </a:r>
            <a:r>
              <a:rPr lang="en-GB" sz="2800" b="1" dirty="0"/>
              <a:t>billeted</a:t>
            </a:r>
            <a:r>
              <a:rPr lang="en-GB" sz="2800" dirty="0"/>
              <a:t> in the homes of people living in or around the garrison. This meant they lived with local people. </a:t>
            </a:r>
          </a:p>
          <a:p>
            <a:endParaRPr lang="en-GB" sz="2800" dirty="0"/>
          </a:p>
          <a:p>
            <a:r>
              <a:rPr lang="en-GB" sz="2800" dirty="0"/>
              <a:t>Local people had to give the soldiers all the things they needed like food, clothes and medical supplies. This made many ordinary people very poor. </a:t>
            </a:r>
          </a:p>
          <a:p>
            <a:endParaRPr lang="en-GB" dirty="0"/>
          </a:p>
          <a:p>
            <a:endParaRPr lang="en-GB" sz="2800" dirty="0"/>
          </a:p>
          <a:p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62" t="56985" r="28825" b="5984"/>
          <a:stretch/>
        </p:blipFill>
        <p:spPr bwMode="auto">
          <a:xfrm rot="16200000">
            <a:off x="88045" y="-88045"/>
            <a:ext cx="5744316" cy="59204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F4F0B6-288F-4C9E-9A0C-FCA480E77C84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6BA4B8-57BD-4604-8681-AA3D07923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58BDE6-B98C-41A7-84EA-E7E12992B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B93496F-61C4-41D8-98C2-624A11876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499" y="795299"/>
            <a:ext cx="3194581" cy="526740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1C45B8-3DFA-451E-92FD-B57F6073BA50}"/>
              </a:ext>
            </a:extLst>
          </p:cNvPr>
          <p:cNvSpPr/>
          <p:nvPr/>
        </p:nvSpPr>
        <p:spPr>
          <a:xfrm>
            <a:off x="1836692" y="2368896"/>
            <a:ext cx="2235578" cy="923330"/>
          </a:xfrm>
          <a:prstGeom prst="round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hlinkClick r:id="rId7"/>
            <a:extLst>
              <a:ext uri="{FF2B5EF4-FFF2-40B4-BE49-F238E27FC236}">
                <a16:creationId xmlns:a16="http://schemas.microsoft.com/office/drawing/2014/main" id="{25AD1F7F-DDA8-48C4-9C61-A4788775958A}"/>
              </a:ext>
            </a:extLst>
          </p:cNvPr>
          <p:cNvSpPr txBox="1"/>
          <p:nvPr/>
        </p:nvSpPr>
        <p:spPr>
          <a:xfrm>
            <a:off x="1836692" y="2368896"/>
            <a:ext cx="2336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Click here to find out more about what ordinary  people lost</a:t>
            </a:r>
          </a:p>
        </p:txBody>
      </p:sp>
    </p:spTree>
    <p:extLst>
      <p:ext uri="{BB962C8B-B14F-4D97-AF65-F5344CB8AC3E}">
        <p14:creationId xmlns:p14="http://schemas.microsoft.com/office/powerpoint/2010/main" val="156463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21027</TotalTime>
  <Words>1328</Words>
  <Application>Microsoft Office PowerPoint</Application>
  <PresentationFormat>Widescreen</PresentationFormat>
  <Paragraphs>239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Bahnschrift</vt:lpstr>
      <vt:lpstr>Calibri</vt:lpstr>
      <vt:lpstr>Calibri Light</vt:lpstr>
      <vt:lpstr>Cavolini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NSDC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Greany</dc:creator>
  <cp:lastModifiedBy>Genevieve Taylor</cp:lastModifiedBy>
  <cp:revision>88</cp:revision>
  <dcterms:created xsi:type="dcterms:W3CDTF">2022-05-25T16:22:12Z</dcterms:created>
  <dcterms:modified xsi:type="dcterms:W3CDTF">2023-05-11T15:52:53Z</dcterms:modified>
</cp:coreProperties>
</file>